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0" r:id="rId13"/>
    <p:sldId id="271" r:id="rId14"/>
    <p:sldId id="272" r:id="rId15"/>
    <p:sldId id="273" r:id="rId16"/>
    <p:sldId id="266" r:id="rId17"/>
    <p:sldId id="267" r:id="rId1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5454"/>
    <a:srgbClr val="6CA9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1E679-1371-48E6-8618-67A76AACC93B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E779F-CB04-44FF-B627-63F21B027D3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4945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Пример: в итогах мы видим импорта в Казахстан кранов из нержавеющей стали на 500 000</a:t>
            </a:r>
            <a:r>
              <a:rPr lang="en-US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$, </a:t>
            </a:r>
            <a:r>
              <a:rPr lang="ru-RU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а по факту – еще 1 500 000</a:t>
            </a:r>
            <a:r>
              <a:rPr lang="en-US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$</a:t>
            </a:r>
            <a:r>
              <a:rPr lang="ru-RU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 скрыты за наименованиями по типу «КРАНЫ ШАРОВЫЕ ТРУБОПРОВОДНЫЕ: РАЗНЫЕ». </a:t>
            </a:r>
          </a:p>
          <a:p>
            <a:pPr algn="l"/>
            <a:r>
              <a:rPr lang="ru-RU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Относиться к этому стоит как к объему, который мы точно можем выделить, но не к общему объему на рынке.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E779F-CB04-44FF-B627-63F21B027D3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960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-99392"/>
            <a:ext cx="9294130" cy="695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75656" y="6021288"/>
            <a:ext cx="7558608" cy="720080"/>
          </a:xfrm>
        </p:spPr>
        <p:txBody>
          <a:bodyPr>
            <a:normAutofit/>
          </a:bodyPr>
          <a:lstStyle/>
          <a:p>
            <a:r>
              <a:rPr lang="ru-RU" sz="1800" dirty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Обучение по работе с таможенными </a:t>
            </a:r>
            <a:r>
              <a:rPr lang="ru-RU" sz="1800" dirty="0" smtClean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данными</a:t>
            </a:r>
            <a:r>
              <a:rPr lang="ru-RU" sz="1800" dirty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/>
            </a:r>
            <a:br>
              <a:rPr lang="ru-RU" sz="1800" dirty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ru-RU" sz="1800" dirty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Источник → </a:t>
            </a:r>
            <a:r>
              <a:rPr lang="ru-RU" sz="1800" dirty="0" err="1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Пайплайн</a:t>
            </a:r>
            <a:r>
              <a:rPr lang="ru-RU" sz="1800" dirty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→ </a:t>
            </a:r>
            <a:r>
              <a:rPr lang="ru-RU" sz="1800" dirty="0" err="1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Датамарт</a:t>
            </a:r>
            <a:r>
              <a:rPr lang="ru-RU" sz="1800" dirty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→ 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Power BI</a:t>
            </a:r>
            <a:endParaRPr lang="ru-RU" sz="1800" dirty="0">
              <a:solidFill>
                <a:schemeClr val="bg1">
                  <a:lumMod val="7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516216" y="4930254"/>
            <a:ext cx="2552328" cy="838944"/>
          </a:xfrm>
        </p:spPr>
        <p:txBody>
          <a:bodyPr>
            <a:normAutofit/>
          </a:bodyPr>
          <a:lstStyle/>
          <a:p>
            <a:pPr algn="l"/>
            <a:r>
              <a:rPr lang="ru-RU" sz="18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ГРУППА</a:t>
            </a:r>
          </a:p>
          <a:p>
            <a:pPr algn="l"/>
            <a:r>
              <a:rPr lang="ru-RU" sz="1800" b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КОМПАНИЙ ЛД</a:t>
            </a:r>
            <a:endParaRPr lang="ru-RU" sz="18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8" name="Picture 4" descr="C:\Users\buos\Desktop\ЛД\ЛД\Логотип ЛД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426" y="5013176"/>
            <a:ext cx="929311" cy="576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42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1052735"/>
            <a:ext cx="7056784" cy="2016225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Задача —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сформировать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«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чистую базу»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для BI.</a:t>
              </a:r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На этом </a:t>
              </a: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этапе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п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роверяются все итоги прошлых проверок,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е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сли запись не прошла ЛЮБУЮ из проверок – в колонку «</a:t>
              </a:r>
              <a:r>
                <a:rPr lang="en-US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is_relevant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» проставляется флаг «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TRUE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»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Это в 90% случаев – основной фильтр,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в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колонку «</a:t>
              </a:r>
              <a:r>
                <a:rPr lang="en-US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is_relevant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_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reason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» проставляется причина, по которой запись была исключена,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у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даляются все технические-промежуточные столбцы.</a:t>
              </a: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500" b="1" dirty="0">
                <a:latin typeface="Verdana" panose="020B0604030504040204" pitchFamily="34" charset="0"/>
                <a:ea typeface="Verdana" panose="020B0604030504040204" pitchFamily="34" charset="0"/>
              </a:rPr>
              <a:t>Step 6. </a:t>
            </a:r>
            <a:r>
              <a:rPr lang="ru-RU" sz="1500" b="1" dirty="0" err="1">
                <a:latin typeface="Verdana" panose="020B0604030504040204" pitchFamily="34" charset="0"/>
                <a:ea typeface="Verdana" panose="020B0604030504040204" pitchFamily="34" charset="0"/>
              </a:rPr>
              <a:t>Финализация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500" b="1" dirty="0" err="1">
                <a:latin typeface="Verdana" panose="020B0604030504040204" pitchFamily="34" charset="0"/>
                <a:ea typeface="Verdana" panose="020B0604030504040204" pitchFamily="34" charset="0"/>
              </a:rPr>
              <a:t>датасета</a:t>
            </a:r>
            <a:endParaRPr lang="ru-RU" sz="1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0667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1052736"/>
            <a:ext cx="7272808" cy="986198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После выполнения всех шагов обработки мы получаем на выходе 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excel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-файл, который для простоты назовем витриной данных (по таможенной статистике). На основании витрины строятся 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дэшборды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Основные инструменты:</a:t>
            </a:r>
          </a:p>
          <a:p>
            <a:pPr marL="0" indent="0" algn="ctr">
              <a:buNone/>
            </a:pP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Витрина данных и </a:t>
            </a:r>
            <a:r>
              <a:rPr lang="ru-RU" sz="15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Дэшборд</a:t>
            </a:r>
            <a:endParaRPr lang="ru-RU" sz="1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Группа 12"/>
          <p:cNvGrpSpPr/>
          <p:nvPr/>
        </p:nvGrpSpPr>
        <p:grpSpPr>
          <a:xfrm>
            <a:off x="963616" y="2038934"/>
            <a:ext cx="7280792" cy="3694321"/>
            <a:chOff x="971600" y="1052736"/>
            <a:chExt cx="3168353" cy="1656184"/>
          </a:xfrm>
        </p:grpSpPr>
        <p:sp>
          <p:nvSpPr>
            <p:cNvPr id="14" name="Прямоугольник с одним скругленным углом 13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5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Датамарт</a:t>
              </a:r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Единый очищенный и проверенный массив данных.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Содержит ключевые показатели: объёмы импорта, цены, веса, страны, компании, бренды, технические атрибуты (DN, PN, материал, тип конструкции).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Все записи проходят фильтрацию и маркировку (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is_relevant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,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is_relevant_reason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), что делает данные объяснимыми и прозрачными.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Используется как базовый источник для построения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аналитики.</a:t>
              </a:r>
            </a:p>
            <a:p>
              <a:pPr algn="l"/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err="1">
                  <a:latin typeface="Verdana" panose="020B0604030504040204" pitchFamily="34" charset="0"/>
                  <a:ea typeface="Verdana" panose="020B0604030504040204" pitchFamily="34" charset="0"/>
                </a:rPr>
                <a:t>Дэшборд</a:t>
              </a:r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 (</a:t>
              </a:r>
              <a:r>
                <a:rPr lang="ru-RU" sz="1000" b="1" dirty="0" err="1">
                  <a:latin typeface="Verdana" panose="020B0604030504040204" pitchFamily="34" charset="0"/>
                  <a:ea typeface="Verdana" panose="020B0604030504040204" pitchFamily="34" charset="0"/>
                </a:rPr>
                <a:t>Power</a:t>
              </a:r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 BI</a:t>
              </a: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)</a:t>
              </a:r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Визуализация показателей из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датамарта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algn="l"/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Основные функции: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сравнение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стран и регионов,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анализ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брендов и производителей,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динамика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цен и объёмов во времени,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структура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по категориям и атрибутам продукции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Предусмотрены фильтры, поисковые срезы и готовые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дашборды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 для менеджеров и аналитиков.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6" name="Прямоугольник с одним скругленным углом 15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427386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980728"/>
            <a:ext cx="7272808" cy="1872208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Данная страница позволяет анализировать группу стран. Например, Средняя Азия или Закавказье.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Основные пользователи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Директор, РОП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Вопросы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algn="l"/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Какой совокупный рынок у группы стран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Как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распределяются объёмы между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странами?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Как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изменялась динамика импорта в целом и по каждой стране?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Дэшборд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, анализ рынка </a:t>
            </a: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страны</a:t>
            </a:r>
            <a:endParaRPr lang="ru-RU" sz="1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2778713"/>
            <a:ext cx="7239050" cy="4079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2172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908720"/>
            <a:ext cx="7272808" cy="2088232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Данная страница позволяет анализировать страну. Например, Казахстан.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Основные пользователи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Директор, РОП, Руководитель филиала, Региональный менеджер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Вопросы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algn="l"/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Каковы общие объёмы и динамика импорта в стране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Кто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основные импортёры и их доли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Какие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коды ТН ВЭД (категории товаров) формируют рынок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Какие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бренды представлены в этой стране?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Дэшборд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, анализ рынка </a:t>
            </a: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группы стран</a:t>
            </a:r>
            <a:endParaRPr lang="ru-RU" sz="1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3058385"/>
            <a:ext cx="6767543" cy="3799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678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859435"/>
            <a:ext cx="7272808" cy="2137517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Данная страница позволяет анализировать положение бренда вне зависимости от территории.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Основные пользователи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Директор, РОП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Вопросы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algn="l"/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Каковы общие объёмы и динамика импорта в стране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Кто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основные импортёры и их доли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Какие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коды ТН ВЭД (категории товаров) формируют рынок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Какие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бренды представлены в этой стране?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Дэшборд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, анализ </a:t>
            </a: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присутствия бренда</a:t>
            </a:r>
            <a:endParaRPr lang="ru-RU" sz="1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3058385"/>
            <a:ext cx="6767543" cy="3799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Прямоугольник 12"/>
          <p:cNvSpPr/>
          <p:nvPr/>
        </p:nvSpPr>
        <p:spPr>
          <a:xfrm>
            <a:off x="-35303" y="3058385"/>
            <a:ext cx="6767543" cy="3799615"/>
          </a:xfrm>
          <a:prstGeom prst="rect">
            <a:avLst/>
          </a:prstGeom>
          <a:solidFill>
            <a:srgbClr val="F85454">
              <a:alpha val="1568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382410" y="3734524"/>
            <a:ext cx="3587774" cy="2098807"/>
          </a:xfrm>
          <a:prstGeom prst="rect">
            <a:avLst/>
          </a:prstGeom>
          <a:solidFill>
            <a:srgbClr val="F85454">
              <a:alpha val="8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В работе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541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859435"/>
            <a:ext cx="7272808" cy="2137517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Данная страница позволяет анализировать конкретного контрагента.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Основные пользователи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РОП,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Руководитель филиала, Региональный менеджер</a:t>
              </a:r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Вопросы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Какие бренды импортирует компания?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 какой периодичностью?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По какой цене за килограмм закупает компания? Мы дешевле или дороже?</a:t>
              </a:r>
            </a:p>
            <a:p>
              <a:pPr algn="l"/>
              <a:r>
                <a:rPr lang="ru-RU" sz="1000" i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Что-то еще? Задайте вопрос – «Что я хочу узнать о контрагенте на основании </a:t>
              </a:r>
              <a:r>
                <a:rPr lang="ru-RU" sz="1000" i="1" smtClean="0">
                  <a:latin typeface="Verdana" panose="020B0604030504040204" pitchFamily="34" charset="0"/>
                  <a:ea typeface="Verdana" panose="020B0604030504040204" pitchFamily="34" charset="0"/>
                </a:rPr>
                <a:t>таможенных данных?»</a:t>
              </a:r>
              <a:endParaRPr lang="ru-RU" sz="1000" i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Дэшборд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, анализ </a:t>
            </a: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контрагента</a:t>
            </a:r>
            <a:endParaRPr lang="ru-RU" sz="1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3058385"/>
            <a:ext cx="6767543" cy="3799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-35303" y="3058385"/>
            <a:ext cx="6767543" cy="3799615"/>
          </a:xfrm>
          <a:prstGeom prst="rect">
            <a:avLst/>
          </a:prstGeom>
          <a:solidFill>
            <a:srgbClr val="F85454">
              <a:alpha val="1568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1382410" y="3734524"/>
            <a:ext cx="3587774" cy="2098807"/>
          </a:xfrm>
          <a:prstGeom prst="rect">
            <a:avLst/>
          </a:prstGeom>
          <a:solidFill>
            <a:srgbClr val="F85454">
              <a:alpha val="8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В работе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262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1331640" y="1052735"/>
            <a:ext cx="7056784" cy="2016226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Типовые проблемы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, которые будут возникать: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Если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компания «пропала» — смотрите причину в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is_relevant_reason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Если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свойство не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распарсилось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 — возможно, нужно расширить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словарь, сейчас он в большей степени настроен под ПДЗ.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Если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бренд присвоен неверно — проверяйте колонку «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brand_column_reason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».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Заведение новых данных (допустим, мы захотим увидеть задвижки или трубу) требует отдельной проработки. Потребность и 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приоритезация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заведения новых данных формируется через директора ООО «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Равани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-Рус».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Практика и поддержка</a:t>
            </a: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Группа 12"/>
          <p:cNvGrpSpPr/>
          <p:nvPr/>
        </p:nvGrpSpPr>
        <p:grpSpPr>
          <a:xfrm>
            <a:off x="683568" y="3068960"/>
            <a:ext cx="6896400" cy="1314929"/>
            <a:chOff x="971600" y="1052736"/>
            <a:chExt cx="3096344" cy="1656184"/>
          </a:xfrm>
        </p:grpSpPr>
        <p:sp>
          <p:nvSpPr>
            <p:cNvPr id="14" name="Прямоугольник с одним скругленным углом 13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5" name="Заголовок 1"/>
            <p:cNvSpPr txBox="1">
              <a:spLocks/>
            </p:cNvSpPr>
            <p:nvPr/>
          </p:nvSpPr>
          <p:spPr>
            <a:xfrm>
              <a:off x="1259633" y="1052736"/>
              <a:ext cx="2808311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Важно: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 течение месяца после обучения я буду активно откликаться на фиксы, возможна частичная переработка логики. Данные в 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дашборде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будут меняться также часто, учитывайте это. 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Позже – будем считать, что это устоявшийся вариант обработки. Просьбы о корректировках будут фиксироваться и вноситься пакетом.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6" name="Прямоугольник с одним скругленным углом 15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58043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1052735"/>
            <a:ext cx="7056784" cy="1224137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Сентябрь 2025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– активная работа на основании вашего 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фидбека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Конец 2025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– настройка обработки для альтернативной продукции (задвижки, клапаны и т.д.)</a:t>
              </a: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2026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– настройка обработки для импорта в РФ и альтернативной продукции</a:t>
              </a:r>
            </a:p>
            <a:p>
              <a:pPr algn="l"/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Постоянно – развитие справочных данных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Дорожная карта</a:t>
            </a:r>
            <a:endParaRPr lang="ru-RU" sz="1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одзаголовок 2"/>
          <p:cNvSpPr txBox="1">
            <a:spLocks/>
          </p:cNvSpPr>
          <p:nvPr/>
        </p:nvSpPr>
        <p:spPr>
          <a:xfrm>
            <a:off x="2649124" y="2420888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Заключение</a:t>
            </a:r>
          </a:p>
        </p:txBody>
      </p:sp>
      <p:grpSp>
        <p:nvGrpSpPr>
          <p:cNvPr id="12" name="Группа 11"/>
          <p:cNvGrpSpPr/>
          <p:nvPr/>
        </p:nvGrpSpPr>
        <p:grpSpPr>
          <a:xfrm>
            <a:off x="971600" y="2951506"/>
            <a:ext cx="7560839" cy="765526"/>
            <a:chOff x="3023827" y="2916106"/>
            <a:chExt cx="3096347" cy="972763"/>
          </a:xfrm>
        </p:grpSpPr>
        <p:sp>
          <p:nvSpPr>
            <p:cNvPr id="13" name="Прямоугольник с одним скругленным углом 12"/>
            <p:cNvSpPr/>
            <p:nvPr/>
          </p:nvSpPr>
          <p:spPr>
            <a:xfrm flipH="1">
              <a:off x="3023827" y="2916106"/>
              <a:ext cx="2817211" cy="936105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  <p:sp>
          <p:nvSpPr>
            <p:cNvPr id="14" name="Заголовок 1"/>
            <p:cNvSpPr txBox="1">
              <a:spLocks/>
            </p:cNvSpPr>
            <p:nvPr/>
          </p:nvSpPr>
          <p:spPr>
            <a:xfrm>
              <a:off x="3040223" y="2916106"/>
              <a:ext cx="2880320" cy="97276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Таможенные базы дают объективную картину рынка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Пайплайн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обработки гарантирует качество и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объяснимость данных по рынку.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Пользователь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получает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датамарт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и BI-аналитику.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Важна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обратная связь: любые аномалии и ошибки помогают улучшать систему.</a:t>
              </a:r>
            </a:p>
          </p:txBody>
        </p:sp>
        <p:sp>
          <p:nvSpPr>
            <p:cNvPr id="15" name="Прямоугольник с одним скругленным углом 14"/>
            <p:cNvSpPr/>
            <p:nvPr/>
          </p:nvSpPr>
          <p:spPr>
            <a:xfrm>
              <a:off x="5976157" y="2916106"/>
              <a:ext cx="144017" cy="936106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56924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467544" y="1052736"/>
            <a:ext cx="7056784" cy="1512168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Таможенные базы — это объективный источник информации о внешнеэкономической </a:t>
              </a: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деятельности</a:t>
              </a:r>
            </a:p>
            <a:p>
              <a:pPr algn="l"/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Они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позволяют: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- оценить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реальные объёмы импорта по категориям продукции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,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- увидеть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активных игроков и их доли на рынке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,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- отследить динамику цен,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- выявить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тенденции и аномалии.</a:t>
              </a: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3059832" y="450110"/>
            <a:ext cx="2448272" cy="530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ВВЕДЕНИЕ</a:t>
            </a:r>
            <a:endParaRPr lang="ru-RU" sz="1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1564033" y="2603184"/>
            <a:ext cx="6896399" cy="969832"/>
            <a:chOff x="3023827" y="2916106"/>
            <a:chExt cx="3096347" cy="1025788"/>
          </a:xfrm>
        </p:grpSpPr>
        <p:sp>
          <p:nvSpPr>
            <p:cNvPr id="40" name="Прямоугольник с одним скругленным углом 39"/>
            <p:cNvSpPr/>
            <p:nvPr/>
          </p:nvSpPr>
          <p:spPr>
            <a:xfrm flipH="1">
              <a:off x="3023827" y="2916106"/>
              <a:ext cx="2817211" cy="936105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  <p:sp>
          <p:nvSpPr>
            <p:cNvPr id="41" name="Заголовок 1"/>
            <p:cNvSpPr txBox="1">
              <a:spLocks/>
            </p:cNvSpPr>
            <p:nvPr/>
          </p:nvSpPr>
          <p:spPr>
            <a:xfrm>
              <a:off x="3040223" y="2969131"/>
              <a:ext cx="2880320" cy="97276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Эта презентация </a:t>
              </a: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объясняет:</a:t>
              </a:r>
            </a:p>
            <a:p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Как данные обрабатываются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Как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устроена логика 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пайплайна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Что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попадает в итоговый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датамарт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 для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Power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 BI.</a:t>
              </a:r>
            </a:p>
          </p:txBody>
        </p:sp>
        <p:sp>
          <p:nvSpPr>
            <p:cNvPr id="42" name="Прямоугольник с одним скругленным углом 41"/>
            <p:cNvSpPr/>
            <p:nvPr/>
          </p:nvSpPr>
          <p:spPr>
            <a:xfrm>
              <a:off x="5976157" y="2916106"/>
              <a:ext cx="144017" cy="936106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</p:grpSp>
      <p:grpSp>
        <p:nvGrpSpPr>
          <p:cNvPr id="49" name="Группа 48"/>
          <p:cNvGrpSpPr/>
          <p:nvPr/>
        </p:nvGrpSpPr>
        <p:grpSpPr>
          <a:xfrm>
            <a:off x="539552" y="3356992"/>
            <a:ext cx="7056784" cy="3501008"/>
            <a:chOff x="971600" y="1052736"/>
            <a:chExt cx="3168353" cy="1656184"/>
          </a:xfrm>
        </p:grpSpPr>
        <p:sp>
          <p:nvSpPr>
            <p:cNvPr id="50" name="Прямоугольник с одним скругленным углом 49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1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Как данные готовились раньше и как готовятся сейчас: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Раньше: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Ручная обработка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Ресурсозатратно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– каждый год нужно проводить типовые действия, с ростом объема данных, существенно растет время на обработку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Нестабильный итог – например, в 2023 году я забыл исключить какой-то небольшой набор записей, а в 2024 – нет. Таких «маленьких» вольностей может быть много и это влияет на динамику г/г.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Сейчас: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Автоматическая обработка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Меньший ресурс – большая часть работы – это написание самой логики обработки и изначального заполнения справочников. Логика уже написана, а справочники корректируются куда быстрее, чем если бы обработка была ручной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Стабильность – за счет автоматизации мы можем получать единообразный (с нашей точки зрения) результат. Тем не менее, нестабильность остается на уровне самого качества заполнения деклараций</a:t>
              </a:r>
            </a:p>
          </p:txBody>
        </p:sp>
        <p:sp>
          <p:nvSpPr>
            <p:cNvPr id="52" name="Прямоугольник с одним скругленным углом 51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88017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908720"/>
            <a:ext cx="7056784" cy="1872208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Источники</a:t>
              </a:r>
            </a:p>
            <a:p>
              <a:pPr algn="l"/>
              <a:r>
                <a:rPr lang="en-US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Tradeatlas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–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данные из таможен Импорт-Экспорт Казахстан,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Импорт-Экспорт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Узбекистан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Выгрузки – данные из таможни РФ (РФ-ЕАЭС, .РФ-Мир)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Справочники</a:t>
              </a:r>
            </a:p>
            <a:p>
              <a:pPr marL="228600" indent="-228600" algn="l">
                <a:buFont typeface="+mj-lt"/>
                <a:buAutoNum type="arabicPeriod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Словарь брендов – используется для автоматического определения бренда </a:t>
              </a:r>
            </a:p>
            <a:p>
              <a:pPr marL="228600" indent="-228600" algn="l">
                <a:buFont typeface="+mj-lt"/>
                <a:buAutoNum type="arabicPeriod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Черный список компаний – используется для дополнительной фильтрации компаний вне нашей сферы деятельности</a:t>
              </a:r>
            </a:p>
            <a:p>
              <a:pPr marL="228600" indent="-228600" algn="l">
                <a:buFont typeface="+mj-lt"/>
                <a:buAutoNum type="arabicPeriod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Черный/белый список ключевых слов</a:t>
              </a: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1691680" y="450110"/>
            <a:ext cx="5418776" cy="530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b="1" dirty="0">
                <a:latin typeface="Verdana" panose="020B0604030504040204" pitchFamily="34" charset="0"/>
                <a:ea typeface="Verdana" panose="020B0604030504040204" pitchFamily="34" charset="0"/>
              </a:rPr>
              <a:t>От источника к данным для анализа</a:t>
            </a: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539552" y="5013176"/>
            <a:ext cx="6896399" cy="1417562"/>
            <a:chOff x="3023827" y="2916106"/>
            <a:chExt cx="3096347" cy="972763"/>
          </a:xfrm>
        </p:grpSpPr>
        <p:sp>
          <p:nvSpPr>
            <p:cNvPr id="40" name="Прямоугольник с одним скругленным углом 39"/>
            <p:cNvSpPr/>
            <p:nvPr/>
          </p:nvSpPr>
          <p:spPr>
            <a:xfrm flipH="1">
              <a:off x="3023827" y="2916106"/>
              <a:ext cx="2817211" cy="936105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  <p:sp>
          <p:nvSpPr>
            <p:cNvPr id="41" name="Заголовок 1"/>
            <p:cNvSpPr txBox="1">
              <a:spLocks/>
            </p:cNvSpPr>
            <p:nvPr/>
          </p:nvSpPr>
          <p:spPr>
            <a:xfrm>
              <a:off x="3040223" y="2916106"/>
              <a:ext cx="2880320" cy="97276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Полный путь, который проходят данные:</a:t>
              </a:r>
            </a:p>
            <a:p>
              <a:pPr marL="285750" indent="-285750">
                <a:buFont typeface="+mj-lt"/>
                <a:buAutoNum type="romanUcPeriod"/>
              </a:pP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Источники</a:t>
              </a:r>
            </a:p>
            <a:p>
              <a:pPr marL="285750" indent="-285750">
                <a:buFont typeface="+mj-lt"/>
                <a:buAutoNum type="romanUcPeriod"/>
              </a:pPr>
              <a:r>
                <a:rPr lang="ru-RU" sz="1000" b="1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Пайплайн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обработки: очистка → тегирование → обогащение →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финализация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marL="285750" indent="-285750">
                <a:buFont typeface="+mj-lt"/>
                <a:buAutoNum type="romanUcPeriod"/>
              </a:pPr>
              <a:r>
                <a:rPr lang="ru-RU" sz="1000" b="1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Датамарт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: готовая база с проверенными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показателями.</a:t>
              </a:r>
            </a:p>
            <a:p>
              <a:pPr marL="285750" indent="-285750">
                <a:buFont typeface="+mj-lt"/>
                <a:buAutoNum type="romanUcPeriod"/>
              </a:pP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BI-инструменты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: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визуализация и аналитика.</a:t>
              </a:r>
            </a:p>
            <a:p>
              <a:pPr marL="285750" indent="-285750">
                <a:buFont typeface="+mj-lt"/>
                <a:buAutoNum type="romanUcPeriod"/>
              </a:pPr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Таким образом, все цифры, которые пользователь увидит в BI, проходят через единую цепочку обработки.</a:t>
              </a:r>
            </a:p>
          </p:txBody>
        </p:sp>
        <p:sp>
          <p:nvSpPr>
            <p:cNvPr id="42" name="Прямоугольник с одним скругленным углом 41"/>
            <p:cNvSpPr/>
            <p:nvPr/>
          </p:nvSpPr>
          <p:spPr>
            <a:xfrm>
              <a:off x="5976157" y="2916106"/>
              <a:ext cx="144017" cy="936106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</p:grpSp>
      <p:graphicFrame>
        <p:nvGraphicFramePr>
          <p:cNvPr id="9" name="Объект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1820451"/>
              </p:ext>
            </p:extLst>
          </p:nvPr>
        </p:nvGraphicFramePr>
        <p:xfrm>
          <a:off x="751994" y="2900646"/>
          <a:ext cx="8229599" cy="32898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14526"/>
                <a:gridCol w="5931142"/>
                <a:gridCol w="683931"/>
              </a:tblGrid>
              <a:tr h="12000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</a:rPr>
                        <a:t>Valfex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09" marR="8409" marT="8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valfex, </a:t>
                      </a:r>
                      <a:r>
                        <a:rPr lang="ru-RU" sz="1000" u="none" strike="noStrike">
                          <a:effectLst/>
                        </a:rPr>
                        <a:t>валфекс, валфекс-пайп, теплосеть, тд валфрус, валфекспайп, валфекс трейд, валфекстрейд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09" marR="8409" marT="8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both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09" marR="8409" marT="8409" marB="0" anchor="b"/>
                </a:tc>
              </a:tr>
              <a:tr h="1681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</a:rPr>
                        <a:t>Valfex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09" marR="8409" marT="8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valf, vf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09" marR="8409" marT="8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exact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409" marR="8409" marT="8409" marB="0" anchor="b"/>
                </a:tc>
              </a:tr>
            </a:tbl>
          </a:graphicData>
        </a:graphic>
      </p:graphicFrame>
      <p:sp>
        <p:nvSpPr>
          <p:cNvPr id="18" name="Прямоугольник с одним скругленным углом 17"/>
          <p:cNvSpPr/>
          <p:nvPr/>
        </p:nvSpPr>
        <p:spPr>
          <a:xfrm flipH="1">
            <a:off x="207634" y="2900646"/>
            <a:ext cx="320763" cy="360041"/>
          </a:xfrm>
          <a:prstGeom prst="round1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  <p:graphicFrame>
        <p:nvGraphicFramePr>
          <p:cNvPr id="12" name="Таблица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0977504"/>
              </p:ext>
            </p:extLst>
          </p:nvPr>
        </p:nvGraphicFramePr>
        <p:xfrm>
          <a:off x="751994" y="3277344"/>
          <a:ext cx="6870700" cy="762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61100"/>
                <a:gridCol w="609600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аквафор маркетинг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exporter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белаква дистрибьюшн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importer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лосбел гминск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importer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камоцци пневматика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exporter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20" name="Прямоугольник с одним скругленным углом 19"/>
          <p:cNvSpPr/>
          <p:nvPr/>
        </p:nvSpPr>
        <p:spPr>
          <a:xfrm flipH="1">
            <a:off x="207634" y="3493368"/>
            <a:ext cx="320763" cy="360041"/>
          </a:xfrm>
          <a:prstGeom prst="round1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994" y="4073252"/>
            <a:ext cx="2333625" cy="723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Прямоугольник с одним скругленным углом 21"/>
          <p:cNvSpPr/>
          <p:nvPr/>
        </p:nvSpPr>
        <p:spPr>
          <a:xfrm flipH="1">
            <a:off x="207634" y="4255181"/>
            <a:ext cx="320763" cy="360041"/>
          </a:xfrm>
          <a:prstGeom prst="round1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3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61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1052736"/>
            <a:ext cx="7056784" cy="1800200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Вся работа с таможенными данными делится на 6 шагов</a:t>
              </a: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marL="228600" indent="-228600" algn="l">
                <a:buFont typeface="+mj-lt"/>
                <a:buAutoNum type="arabicPeriod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Очистка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: убираем шум и дубли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marL="228600" indent="-228600" algn="l">
                <a:buFont typeface="+mj-lt"/>
                <a:buAutoNum type="arabicPeriod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Тегирование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: распознаём ключевые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категории.</a:t>
              </a:r>
            </a:p>
            <a:p>
              <a:pPr marL="228600" indent="-228600" algn="l">
                <a:buFont typeface="+mj-lt"/>
                <a:buAutoNum type="arabicPeriod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Обогащение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: выравниваем страны и декларации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marL="228600" indent="-228600" algn="l">
                <a:buFont typeface="+mj-lt"/>
                <a:buAutoNum type="arabicPeriod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Бренды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: определяем торговые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марки.</a:t>
              </a:r>
            </a:p>
            <a:p>
              <a:pPr marL="228600" indent="-228600" algn="l">
                <a:buFont typeface="+mj-lt"/>
                <a:buAutoNum type="arabicPeriod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Свойства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: выделяем характеристики товаров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marL="228600" indent="-228600" algn="l">
                <a:buFont typeface="+mj-lt"/>
                <a:buAutoNum type="arabicPeriod"/>
              </a:pP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Финализация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: формируем итоговый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датамарт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Каждый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шаг добавляет уровень качества и объяснимости.</a:t>
              </a: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3059832" y="450110"/>
            <a:ext cx="2448272" cy="53061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800" b="1" dirty="0">
                <a:latin typeface="Verdana" panose="020B0604030504040204" pitchFamily="34" charset="0"/>
                <a:ea typeface="Verdana" panose="020B0604030504040204" pitchFamily="34" charset="0"/>
              </a:rPr>
              <a:t>Логика обработки — обзор</a:t>
            </a: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119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1187624" y="1052735"/>
            <a:ext cx="7056784" cy="2359657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Задача –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нормализовать наименования компаний.</a:t>
              </a:r>
            </a:p>
            <a:p>
              <a:pPr algn="l"/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На </a:t>
              </a:r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этом этапе</a:t>
              </a: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о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бъединяем данные из источников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ищем ОПФ организации и выделяем в отдельный столбец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удаляем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спецсимволы и «мусорные» окончания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приводим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данные к единому формату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algn="l"/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Зачем: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Чтобы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разные записи одной компании (например, KAN-THERM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Sp.z.o.o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. и KAN THERM SP ZOO) учитывались как один игрок.</a:t>
              </a: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3059832" y="450110"/>
            <a:ext cx="2448272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500" b="1" dirty="0">
                <a:latin typeface="Verdana" panose="020B0604030504040204" pitchFamily="34" charset="0"/>
                <a:ea typeface="Verdana" panose="020B0604030504040204" pitchFamily="34" charset="0"/>
              </a:rPr>
              <a:t>Step 1. </a:t>
            </a:r>
            <a:endParaRPr lang="ru-RU" sz="1500" b="1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 algn="ctr">
              <a:buNone/>
            </a:pP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Очистка 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компаний</a:t>
            </a: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Группа 11"/>
          <p:cNvGrpSpPr/>
          <p:nvPr/>
        </p:nvGrpSpPr>
        <p:grpSpPr>
          <a:xfrm>
            <a:off x="539552" y="3412392"/>
            <a:ext cx="6896399" cy="2437690"/>
            <a:chOff x="3023827" y="2916106"/>
            <a:chExt cx="3096347" cy="972763"/>
          </a:xfrm>
        </p:grpSpPr>
        <p:sp>
          <p:nvSpPr>
            <p:cNvPr id="13" name="Прямоугольник с одним скругленным углом 12"/>
            <p:cNvSpPr/>
            <p:nvPr/>
          </p:nvSpPr>
          <p:spPr>
            <a:xfrm flipH="1">
              <a:off x="3023827" y="2916106"/>
              <a:ext cx="2817211" cy="936105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  <p:sp>
          <p:nvSpPr>
            <p:cNvPr id="14" name="Заголовок 1"/>
            <p:cNvSpPr txBox="1">
              <a:spLocks/>
            </p:cNvSpPr>
            <p:nvPr/>
          </p:nvSpPr>
          <p:spPr>
            <a:xfrm>
              <a:off x="3040223" y="2916106"/>
              <a:ext cx="2880320" cy="97276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Было:</a:t>
              </a: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Стало: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5" name="Прямоугольник с одним скругленным углом 14"/>
            <p:cNvSpPr/>
            <p:nvPr/>
          </p:nvSpPr>
          <p:spPr>
            <a:xfrm>
              <a:off x="5976157" y="2916106"/>
              <a:ext cx="144017" cy="936106"/>
            </a:xfrm>
            <a:prstGeom prst="round1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</p:grpSp>
      <p:graphicFrame>
        <p:nvGraphicFramePr>
          <p:cNvPr id="7" name="Объект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6201685"/>
              </p:ext>
            </p:extLst>
          </p:nvPr>
        </p:nvGraphicFramePr>
        <p:xfrm>
          <a:off x="1387189" y="3604750"/>
          <a:ext cx="37465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669"/>
                <a:gridCol w="3565831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exporter_name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ООО "</a:t>
                      </a:r>
                      <a:r>
                        <a:rPr lang="ru-RU" sz="1100" u="none" strike="noStrike" dirty="0" err="1">
                          <a:effectLst/>
                        </a:rPr>
                        <a:t>Равани</a:t>
                      </a:r>
                      <a:r>
                        <a:rPr lang="ru-RU" sz="1100" u="none" strike="noStrike" dirty="0">
                          <a:effectLst/>
                        </a:rPr>
                        <a:t>-Рус"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ООО Равани Рус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Равани-Рус ООО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 err="1">
                          <a:effectLst/>
                        </a:rPr>
                        <a:t>Равани</a:t>
                      </a:r>
                      <a:r>
                        <a:rPr lang="ru-RU" sz="1100" u="none" strike="noStrike" dirty="0">
                          <a:effectLst/>
                        </a:rPr>
                        <a:t> Рус Общество с ограниченной ответственностью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116913"/>
              </p:ext>
            </p:extLst>
          </p:nvPr>
        </p:nvGraphicFramePr>
        <p:xfrm>
          <a:off x="1400933" y="4693297"/>
          <a:ext cx="2438401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740"/>
                <a:gridCol w="989312"/>
                <a:gridCol w="1268349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exporter_name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exporter_name_opf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раванирус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ООО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раванирус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ООО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раванирус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ООО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раванирус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ООО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657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1259632" y="1052735"/>
            <a:ext cx="7056784" cy="2359657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Задача —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определить релевантные для нашей сферы деятельности записи.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 словаре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собраны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леммы ключевых слов в разных словоформах на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разных языках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Каждой лемме проставлен тег 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“rejected”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или 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“approved”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Код проходит по столбцу «наименование товара» и ищет совпадение.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Если произошло хоть одно совпадение со словом 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“rejected” –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запись помечается как нерелевантная и исключается из 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датамарта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algn="l"/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Зачем: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Чтобы в результате мы получили только нужные нам записи</a:t>
              </a: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915816" y="450110"/>
            <a:ext cx="3024336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 err="1">
                <a:latin typeface="Verdana" panose="020B0604030504040204" pitchFamily="34" charset="0"/>
                <a:ea typeface="Verdana" panose="020B0604030504040204" pitchFamily="34" charset="0"/>
              </a:rPr>
              <a:t>Step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  <a:endParaRPr lang="ru-RU" sz="1500" b="1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 algn="ctr">
              <a:buNone/>
            </a:pP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Тегирование 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по словарю</a:t>
            </a: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Группа 11"/>
          <p:cNvGrpSpPr/>
          <p:nvPr/>
        </p:nvGrpSpPr>
        <p:grpSpPr>
          <a:xfrm>
            <a:off x="467544" y="3412392"/>
            <a:ext cx="6896399" cy="2437690"/>
            <a:chOff x="3023827" y="2916106"/>
            <a:chExt cx="3096347" cy="972763"/>
          </a:xfrm>
        </p:grpSpPr>
        <p:sp>
          <p:nvSpPr>
            <p:cNvPr id="13" name="Прямоугольник с одним скругленным углом 12"/>
            <p:cNvSpPr/>
            <p:nvPr/>
          </p:nvSpPr>
          <p:spPr>
            <a:xfrm flipH="1">
              <a:off x="3023827" y="2916106"/>
              <a:ext cx="2817211" cy="936105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  <p:sp>
          <p:nvSpPr>
            <p:cNvPr id="14" name="Заголовок 1"/>
            <p:cNvSpPr txBox="1">
              <a:spLocks/>
            </p:cNvSpPr>
            <p:nvPr/>
          </p:nvSpPr>
          <p:spPr>
            <a:xfrm>
              <a:off x="3040223" y="2916106"/>
              <a:ext cx="2880320" cy="97276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Было:</a:t>
              </a: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Стало: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5" name="Прямоугольник с одним скругленным углом 14"/>
            <p:cNvSpPr/>
            <p:nvPr/>
          </p:nvSpPr>
          <p:spPr>
            <a:xfrm>
              <a:off x="5976157" y="2916106"/>
              <a:ext cx="144017" cy="936106"/>
            </a:xfrm>
            <a:prstGeom prst="round1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</p:grpSp>
      <p:graphicFrame>
        <p:nvGraphicFramePr>
          <p:cNvPr id="9" name="Объект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7783141"/>
              </p:ext>
            </p:extLst>
          </p:nvPr>
        </p:nvGraphicFramePr>
        <p:xfrm>
          <a:off x="1125355" y="3632807"/>
          <a:ext cx="29337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779"/>
                <a:gridCol w="2752921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product_name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 ДУ 150 для теплоснабжения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для А/М марки Mazda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Конденсатоотводчик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Фланец стальной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364446"/>
              </p:ext>
            </p:extLst>
          </p:nvPr>
        </p:nvGraphicFramePr>
        <p:xfrm>
          <a:off x="1114788" y="4725144"/>
          <a:ext cx="42037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838"/>
                <a:gridCol w="2753820"/>
                <a:gridCol w="1269042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product_name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classification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 ДУ 150 для теплоснабжения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approved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для А/М марки Mazda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rejected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Конденсатоотводчик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rejected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Фланец стальной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approved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276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1052735"/>
            <a:ext cx="7056784" cy="2664297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Задача —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очистить то, что осталось после основной обработки, починить баги источника.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На этом </a:t>
              </a: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этапе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унифицируем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названия стран (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Russia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→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Россия → RU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),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объединяем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дубликаты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записей по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набору ключей (номер, дата,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компании, вес, стоимость),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о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брезаем код ТН ВЭД до 10 знаков,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исключаем компании, у которых процент «отклоненных»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записей &gt;90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%, а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строк &gt;=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10,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исключаем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компании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из ручного черного списка,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и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сключаем записи с аномально низкой/высокой/нулевой ценой за килограмм.</a:t>
              </a:r>
            </a:p>
            <a:p>
              <a:pPr algn="l"/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Зачем: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Чтобы в результате мы получили только нужные нам записи</a:t>
              </a: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500" b="1" dirty="0" err="1">
                <a:latin typeface="Verdana" panose="020B0604030504040204" pitchFamily="34" charset="0"/>
                <a:ea typeface="Verdana" panose="020B0604030504040204" pitchFamily="34" charset="0"/>
              </a:rPr>
              <a:t>Step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 3. </a:t>
            </a:r>
            <a:endParaRPr lang="ru-RU" sz="1500" b="1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 algn="ctr">
              <a:buNone/>
            </a:pPr>
            <a:r>
              <a:rPr lang="ru-RU" sz="15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Обогащение 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и </a:t>
            </a:r>
            <a:r>
              <a:rPr lang="ru-RU" sz="1500" b="1" dirty="0" err="1">
                <a:latin typeface="Verdana" panose="020B0604030504040204" pitchFamily="34" charset="0"/>
                <a:ea typeface="Verdana" panose="020B0604030504040204" pitchFamily="34" charset="0"/>
              </a:rPr>
              <a:t>валидация</a:t>
            </a:r>
            <a:endParaRPr lang="ru-RU" sz="1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79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1403648" y="908720"/>
            <a:ext cx="7056784" cy="2664297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Задача —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определить, о каких брендах идет речь в записях.</a:t>
              </a: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На этом </a:t>
              </a: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этапе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Загружается словарь брендов и 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алиасов</a:t>
              </a:r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Код проходит по столбцам «производитель», «бренд», «название товара», «импортер», «экспортер»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 столбцах ищутся совпадения 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алиасов</a:t>
              </a:r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Если встречается </a:t>
              </a:r>
              <a:r>
                <a:rPr lang="ru-RU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алиас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– записи присваивается бренд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Зачем: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Чтобы видеть картину не «ТОО Рога и Копыта импортировали на 1 000 000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$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»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, 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а «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ТОО Рога и Копыта импортировали на 1 000 000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$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, из них </a:t>
              </a:r>
              <a:r>
                <a:rPr lang="en-US" sz="1000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Valfex</a:t>
              </a:r>
              <a:r>
                <a:rPr lang="en-US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 = 500 000$, Temper = 500 000$</a:t>
              </a:r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500" b="1" dirty="0">
                <a:latin typeface="Verdana" panose="020B0604030504040204" pitchFamily="34" charset="0"/>
                <a:ea typeface="Verdana" panose="020B0604030504040204" pitchFamily="34" charset="0"/>
              </a:rPr>
              <a:t>Step 4. 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Определение брендов</a:t>
            </a:r>
          </a:p>
        </p:txBody>
      </p:sp>
      <p:pic>
        <p:nvPicPr>
          <p:cNvPr id="30" name="Picture 4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5850082"/>
            <a:ext cx="1224136" cy="76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467544" y="3412392"/>
            <a:ext cx="6896399" cy="2437690"/>
            <a:chOff x="3023827" y="2916106"/>
            <a:chExt cx="3096347" cy="972763"/>
          </a:xfrm>
        </p:grpSpPr>
        <p:sp>
          <p:nvSpPr>
            <p:cNvPr id="12" name="Прямоугольник с одним скругленным углом 11"/>
            <p:cNvSpPr/>
            <p:nvPr/>
          </p:nvSpPr>
          <p:spPr>
            <a:xfrm flipH="1">
              <a:off x="3023827" y="2916106"/>
              <a:ext cx="2817211" cy="936105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  <p:sp>
          <p:nvSpPr>
            <p:cNvPr id="13" name="Заголовок 1"/>
            <p:cNvSpPr txBox="1">
              <a:spLocks/>
            </p:cNvSpPr>
            <p:nvPr/>
          </p:nvSpPr>
          <p:spPr>
            <a:xfrm>
              <a:off x="3040223" y="2916106"/>
              <a:ext cx="2880320" cy="97276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Было:</a:t>
              </a: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Стало: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4" name="Прямоугольник с одним скругленным углом 13"/>
            <p:cNvSpPr/>
            <p:nvPr/>
          </p:nvSpPr>
          <p:spPr>
            <a:xfrm>
              <a:off x="5976157" y="2916106"/>
              <a:ext cx="144017" cy="936106"/>
            </a:xfrm>
            <a:prstGeom prst="round1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</p:grpSp>
      <p:graphicFrame>
        <p:nvGraphicFramePr>
          <p:cNvPr id="15" name="Объект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9030334"/>
              </p:ext>
            </p:extLst>
          </p:nvPr>
        </p:nvGraphicFramePr>
        <p:xfrm>
          <a:off x="1109071" y="3632805"/>
          <a:ext cx="33147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802"/>
                <a:gridCol w="1865113"/>
                <a:gridCol w="1268785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product_name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exporter_name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раванирус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 латунный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теплосеть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 </a:t>
                      </a:r>
                      <a:r>
                        <a:rPr lang="en-US" sz="1100" u="none" strike="noStrike">
                          <a:effectLst/>
                        </a:rPr>
                        <a:t>Valfex Optima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сантехкомплект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Фланец стальной ЧФЗ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эльф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16" name="Таблица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321738"/>
              </p:ext>
            </p:extLst>
          </p:nvPr>
        </p:nvGraphicFramePr>
        <p:xfrm>
          <a:off x="1109071" y="4725144"/>
          <a:ext cx="43688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844"/>
                <a:gridCol w="1865544"/>
                <a:gridCol w="1269078"/>
                <a:gridCol w="1053334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product_name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exporter_name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brand_extracted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раванирус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 латунный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теплосеть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Valfex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 </a:t>
                      </a:r>
                      <a:r>
                        <a:rPr lang="en-US" sz="1100" u="none" strike="noStrike">
                          <a:effectLst/>
                        </a:rPr>
                        <a:t>Valfex Optima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сантехкомплект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Valfex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Фланец стальной ЧФЗ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эльф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LD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970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buos\Downloads\КП для Молодчинина Ю.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03" y="-33212"/>
            <a:ext cx="9196831" cy="689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Группа 3"/>
          <p:cNvGrpSpPr/>
          <p:nvPr/>
        </p:nvGrpSpPr>
        <p:grpSpPr>
          <a:xfrm>
            <a:off x="971600" y="855771"/>
            <a:ext cx="7056784" cy="1997165"/>
            <a:chOff x="971600" y="1052736"/>
            <a:chExt cx="3168353" cy="1656184"/>
          </a:xfrm>
        </p:grpSpPr>
        <p:sp>
          <p:nvSpPr>
            <p:cNvPr id="5" name="Прямоугольник с одним скругленным углом 4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Задача —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выделить технические характеристики товара.</a:t>
              </a:r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endParaRPr lang="ru-RU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>
                  <a:latin typeface="Verdana" panose="020B0604030504040204" pitchFamily="34" charset="0"/>
                  <a:ea typeface="Verdana" panose="020B0604030504040204" pitchFamily="34" charset="0"/>
                </a:rPr>
                <a:t>На этом </a:t>
              </a:r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этапе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: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Диаметр (DN,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Ду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).</a:t>
              </a:r>
              <a:endParaRPr lang="en-US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Давление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(PN, 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Ру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).</a:t>
              </a:r>
              <a:endParaRPr lang="en-US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Материал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— латунь, сталь, чугун и др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  <a:endParaRPr lang="en-US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Тип </a:t>
              </a:r>
              <a:r>
                <a:rPr lang="ru-RU" sz="1000" dirty="0">
                  <a:latin typeface="Verdana" panose="020B0604030504040204" pitchFamily="34" charset="0"/>
                  <a:ea typeface="Verdana" panose="020B0604030504040204" pitchFamily="34" charset="0"/>
                </a:rPr>
                <a:t>конструкции — например, «</a:t>
              </a:r>
              <a:r>
                <a:rPr lang="ru-RU" sz="1000" dirty="0" err="1">
                  <a:latin typeface="Verdana" panose="020B0604030504040204" pitchFamily="34" charset="0"/>
                  <a:ea typeface="Verdana" panose="020B0604030504040204" pitchFamily="34" charset="0"/>
                </a:rPr>
                <a:t>трехэксцентриковый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».</a:t>
              </a:r>
              <a:endParaRPr lang="en-US" sz="1000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Зачем:</a:t>
              </a:r>
              <a:endParaRPr lang="en-US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Чтобы агрегировать и фильтровать по свойствам продукта</a:t>
              </a:r>
            </a:p>
            <a:p>
              <a:pPr algn="l"/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0" name="Прямоугольник с одним скругленным углом 9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7" name="Подзаголовок 2"/>
          <p:cNvSpPr txBox="1">
            <a:spLocks/>
          </p:cNvSpPr>
          <p:nvPr/>
        </p:nvSpPr>
        <p:spPr>
          <a:xfrm>
            <a:off x="2627784" y="450110"/>
            <a:ext cx="3312368" cy="530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500" b="1" dirty="0">
                <a:latin typeface="Verdana" panose="020B0604030504040204" pitchFamily="34" charset="0"/>
                <a:ea typeface="Verdana" panose="020B0604030504040204" pitchFamily="34" charset="0"/>
              </a:rPr>
              <a:t>Step 5. </a:t>
            </a:r>
            <a:r>
              <a:rPr lang="ru-RU" sz="1500" b="1" dirty="0" err="1">
                <a:latin typeface="Verdana" panose="020B0604030504040204" pitchFamily="34" charset="0"/>
                <a:ea typeface="Verdana" panose="020B0604030504040204" pitchFamily="34" charset="0"/>
              </a:rPr>
              <a:t>Парсинг</a:t>
            </a:r>
            <a:r>
              <a:rPr lang="ru-RU" sz="1500" b="1" dirty="0">
                <a:latin typeface="Verdana" panose="020B0604030504040204" pitchFamily="34" charset="0"/>
                <a:ea typeface="Verdana" panose="020B0604030504040204" pitchFamily="34" charset="0"/>
              </a:rPr>
              <a:t> свойств</a:t>
            </a:r>
          </a:p>
        </p:txBody>
      </p:sp>
      <p:grpSp>
        <p:nvGrpSpPr>
          <p:cNvPr id="13" name="Группа 12"/>
          <p:cNvGrpSpPr/>
          <p:nvPr/>
        </p:nvGrpSpPr>
        <p:grpSpPr>
          <a:xfrm>
            <a:off x="960141" y="3933056"/>
            <a:ext cx="7560839" cy="2437690"/>
            <a:chOff x="3023827" y="2916106"/>
            <a:chExt cx="3096347" cy="972763"/>
          </a:xfrm>
        </p:grpSpPr>
        <p:sp>
          <p:nvSpPr>
            <p:cNvPr id="14" name="Прямоугольник с одним скругленным углом 13"/>
            <p:cNvSpPr/>
            <p:nvPr/>
          </p:nvSpPr>
          <p:spPr>
            <a:xfrm flipH="1">
              <a:off x="3023827" y="2916106"/>
              <a:ext cx="2817211" cy="936105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  <p:sp>
          <p:nvSpPr>
            <p:cNvPr id="15" name="Заголовок 1"/>
            <p:cNvSpPr txBox="1">
              <a:spLocks/>
            </p:cNvSpPr>
            <p:nvPr/>
          </p:nvSpPr>
          <p:spPr>
            <a:xfrm>
              <a:off x="3040223" y="2916106"/>
              <a:ext cx="2880320" cy="97276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Было:</a:t>
              </a: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endParaRPr lang="ru-RU" sz="1000" b="1" dirty="0">
                <a:latin typeface="Verdana" panose="020B0604030504040204" pitchFamily="34" charset="0"/>
                <a:ea typeface="Verdana" panose="020B0604030504040204" pitchFamily="34" charset="0"/>
              </a:endParaRPr>
            </a:p>
            <a:p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Стало:</a:t>
              </a:r>
              <a:endParaRPr lang="ru-RU" sz="10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6" name="Прямоугольник с одним скругленным углом 15"/>
            <p:cNvSpPr/>
            <p:nvPr/>
          </p:nvSpPr>
          <p:spPr>
            <a:xfrm>
              <a:off x="5976157" y="2916106"/>
              <a:ext cx="144017" cy="936106"/>
            </a:xfrm>
            <a:prstGeom prst="round1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ru-RU"/>
            </a:p>
          </p:txBody>
        </p:sp>
      </p:grpSp>
      <p:graphicFrame>
        <p:nvGraphicFramePr>
          <p:cNvPr id="9" name="Объект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0476470"/>
              </p:ext>
            </p:extLst>
          </p:nvPr>
        </p:nvGraphicFramePr>
        <p:xfrm>
          <a:off x="1625724" y="4138499"/>
          <a:ext cx="21209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704"/>
                <a:gridCol w="1940196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product_name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Кран </a:t>
                      </a:r>
                      <a:r>
                        <a:rPr lang="ru-RU" sz="1100" u="none" strike="noStrike" dirty="0" err="1">
                          <a:effectLst/>
                        </a:rPr>
                        <a:t>шаровый</a:t>
                      </a:r>
                      <a:r>
                        <a:rPr lang="ru-RU" sz="1100" u="none" strike="noStrike" dirty="0">
                          <a:effectLst/>
                        </a:rPr>
                        <a:t> диаметром 150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 латунный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Затвор wafer dn 300 gg40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steel flange d = 100, </a:t>
                      </a:r>
                      <a:r>
                        <a:rPr lang="en-US" sz="1100" u="none" strike="noStrike" dirty="0" err="1">
                          <a:effectLst/>
                        </a:rPr>
                        <a:t>pn</a:t>
                      </a:r>
                      <a:r>
                        <a:rPr lang="en-US" sz="1100" u="none" strike="noStrike" dirty="0">
                          <a:effectLst/>
                        </a:rPr>
                        <a:t> = 16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265141"/>
              </p:ext>
            </p:extLst>
          </p:nvPr>
        </p:nvGraphicFramePr>
        <p:xfrm>
          <a:off x="1662051" y="5218618"/>
          <a:ext cx="6134099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788"/>
                <a:gridCol w="1941091"/>
                <a:gridCol w="811959"/>
                <a:gridCol w="811959"/>
                <a:gridCol w="1170363"/>
                <a:gridCol w="1217939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product_name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attribute_dn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attribute_pn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attribute_material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attribute_prodtype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Кран </a:t>
                      </a:r>
                      <a:r>
                        <a:rPr lang="ru-RU" sz="1100" u="none" strike="noStrike" dirty="0" err="1">
                          <a:effectLst/>
                        </a:rPr>
                        <a:t>шаровый</a:t>
                      </a:r>
                      <a:r>
                        <a:rPr lang="ru-RU" sz="1100" u="none" strike="noStrike" dirty="0">
                          <a:effectLst/>
                        </a:rPr>
                        <a:t> диаметром 150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150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Кран шаровый латунный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Латунь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Затвор wafer dn 300 gg40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300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Чугун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Межфланцевый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steel flange d = 100, pn = 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100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u="none" strike="noStrike">
                          <a:effectLst/>
                        </a:rPr>
                        <a:t>16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Сталь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pSp>
        <p:nvGrpSpPr>
          <p:cNvPr id="19" name="Группа 18"/>
          <p:cNvGrpSpPr/>
          <p:nvPr/>
        </p:nvGrpSpPr>
        <p:grpSpPr>
          <a:xfrm>
            <a:off x="971600" y="2638367"/>
            <a:ext cx="7056784" cy="1297548"/>
            <a:chOff x="971600" y="1052736"/>
            <a:chExt cx="3168353" cy="1656184"/>
          </a:xfrm>
        </p:grpSpPr>
        <p:sp>
          <p:nvSpPr>
            <p:cNvPr id="20" name="Прямоугольник с одним скругленным углом 19"/>
            <p:cNvSpPr/>
            <p:nvPr/>
          </p:nvSpPr>
          <p:spPr>
            <a:xfrm>
              <a:off x="1259631" y="1196752"/>
              <a:ext cx="2808313" cy="1368152"/>
            </a:xfrm>
            <a:prstGeom prst="round1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" name="Заголовок 1"/>
            <p:cNvSpPr txBox="1">
              <a:spLocks/>
            </p:cNvSpPr>
            <p:nvPr/>
          </p:nvSpPr>
          <p:spPr>
            <a:xfrm>
              <a:off x="1259633" y="1052736"/>
              <a:ext cx="2880320" cy="16561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ru-RU" sz="1000" b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Важно: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Даже до изменений, такая обработка являлась довольно специфичной (многие не декларируют детально). </a:t>
              </a:r>
            </a:p>
            <a:p>
              <a:pPr algn="l"/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В 2025 году в РФ изменилась схема декларирования. Сейчас декларации проверяют региональные ЭЦД, которые предъявляют МЕНЬШИЕ требования по качеству описания товара</a:t>
              </a:r>
              <a:r>
                <a:rPr lang="ru-RU" sz="1000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</a:p>
            <a:p>
              <a:pPr algn="l"/>
              <a:r>
                <a:rPr lang="ru-RU" sz="1000" i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Свойства номенклатуры не выводятся в визуализации в </a:t>
              </a:r>
              <a:r>
                <a:rPr lang="ru-RU" sz="1000" i="1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дешборде</a:t>
              </a:r>
              <a:r>
                <a:rPr lang="ru-RU" sz="1000" i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, но есть в </a:t>
              </a:r>
              <a:r>
                <a:rPr lang="ru-RU" sz="1000" i="1" dirty="0" err="1" smtClean="0">
                  <a:latin typeface="Verdana" panose="020B0604030504040204" pitchFamily="34" charset="0"/>
                  <a:ea typeface="Verdana" panose="020B0604030504040204" pitchFamily="34" charset="0"/>
                </a:rPr>
                <a:t>датамарте</a:t>
              </a:r>
              <a:r>
                <a:rPr lang="ru-RU" sz="1000" i="1" dirty="0" smtClean="0"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  <a:endParaRPr lang="ru-RU" sz="1000" i="1" dirty="0" smtClean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22" name="Прямоугольник с одним скругленным углом 21"/>
            <p:cNvSpPr/>
            <p:nvPr/>
          </p:nvSpPr>
          <p:spPr>
            <a:xfrm flipH="1">
              <a:off x="971600" y="1196752"/>
              <a:ext cx="144016" cy="1368152"/>
            </a:xfrm>
            <a:prstGeom prst="round1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38889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1830</Words>
  <Application>Microsoft Office PowerPoint</Application>
  <PresentationFormat>Экран (4:3)</PresentationFormat>
  <Paragraphs>378</Paragraphs>
  <Slides>17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18" baseType="lpstr">
      <vt:lpstr>Тема Office</vt:lpstr>
      <vt:lpstr>Обучение по работе с таможенными данными Источник → Пайплайн → Датамарт → Power BI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Обучение по работе с таможенными данными Источник → Пайплайн → Датамарт → Power BI</dc:title>
  <dc:creator>Киселев Егор Евгеньевич</dc:creator>
  <cp:lastModifiedBy>Киселев Егор Евгеньевич</cp:lastModifiedBy>
  <cp:revision>25</cp:revision>
  <dcterms:created xsi:type="dcterms:W3CDTF">2025-08-19T05:19:52Z</dcterms:created>
  <dcterms:modified xsi:type="dcterms:W3CDTF">2025-09-03T12:21:26Z</dcterms:modified>
</cp:coreProperties>
</file>

<file path=docProps/thumbnail.jpeg>
</file>